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58" r:id="rId5"/>
    <p:sldId id="264" r:id="rId6"/>
    <p:sldId id="259" r:id="rId7"/>
    <p:sldId id="261" r:id="rId8"/>
    <p:sldId id="265" r:id="rId9"/>
    <p:sldId id="263" r:id="rId10"/>
    <p:sldId id="267" r:id="rId11"/>
    <p:sldId id="262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ser:Desktop:Avalanche%20Attacks%20Chart%20Jan-Sept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>
                <a:latin typeface="BlairMdITC TT-Medium"/>
                <a:cs typeface="BlairMdITC TT-Medium"/>
              </a:defRPr>
            </a:pPr>
            <a:r>
              <a:rPr lang="en-US" sz="1600">
                <a:latin typeface="BlairMdITC TT-Medium"/>
                <a:cs typeface="BlairMdITC TT-Medium"/>
              </a:rPr>
              <a:t>Avalanche Attacks</a:t>
            </a:r>
          </a:p>
        </c:rich>
      </c:tx>
    </c:title>
    <c:plotArea>
      <c:layout/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[1]PT!$E$2:$E$10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[1]PT!$F$2:$F$10</c:f>
              <c:numCache>
                <c:formatCode>General</c:formatCode>
                <c:ptCount val="9"/>
                <c:pt idx="0">
                  <c:v>1705</c:v>
                </c:pt>
                <c:pt idx="1">
                  <c:v>1254</c:v>
                </c:pt>
                <c:pt idx="2">
                  <c:v>2933</c:v>
                </c:pt>
                <c:pt idx="3">
                  <c:v>2671</c:v>
                </c:pt>
                <c:pt idx="4">
                  <c:v>2066</c:v>
                </c:pt>
                <c:pt idx="5">
                  <c:v>2705</c:v>
                </c:pt>
                <c:pt idx="6">
                  <c:v>3602</c:v>
                </c:pt>
                <c:pt idx="7">
                  <c:v>3757</c:v>
                </c:pt>
                <c:pt idx="8">
                  <c:v>5850</c:v>
                </c:pt>
              </c:numCache>
            </c:numRef>
          </c:val>
        </c:ser>
        <c:marker val="1"/>
        <c:axId val="35323904"/>
        <c:axId val="35325440"/>
      </c:lineChart>
      <c:catAx>
        <c:axId val="35323904"/>
        <c:scaling>
          <c:orientation val="minMax"/>
        </c:scaling>
        <c:axPos val="b"/>
        <c:tickLblPos val="nextTo"/>
        <c:crossAx val="35325440"/>
        <c:crosses val="autoZero"/>
        <c:auto val="1"/>
        <c:lblAlgn val="ctr"/>
        <c:lblOffset val="100"/>
      </c:catAx>
      <c:valAx>
        <c:axId val="35325440"/>
        <c:scaling>
          <c:orientation val="minMax"/>
        </c:scaling>
        <c:axPos val="l"/>
        <c:majorGridlines/>
        <c:numFmt formatCode="General" sourceLinked="1"/>
        <c:tickLblPos val="nextTo"/>
        <c:crossAx val="35323904"/>
        <c:crosses val="autoZero"/>
        <c:crossBetween val="between"/>
      </c:valAx>
    </c:plotArea>
    <c:plotVisOnly val="1"/>
  </c:chart>
  <c:spPr>
    <a:effectLst>
      <a:outerShdw blurRad="50800" dist="38100" dir="2700000" algn="tl" rotWithShape="0">
        <a:srgbClr val="000000">
          <a:alpha val="43000"/>
        </a:srgbClr>
      </a:outerShdw>
    </a:effectLst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F5CF0C-D03E-4EBB-AF1B-94934815EC58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445E0A-722F-4308-BE1F-4BA899729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000" i="1" smtClean="0">
                <a:solidFill>
                  <a:srgbClr val="558ED5"/>
                </a:solidFill>
                <a:ea typeface="MS PGothic" pitchFamily="34" charset="-128"/>
              </a:rPr>
              <a:t>Assumed benign, cooperative users -&gt; sounds strange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CE7C09-BC50-4A9F-8D7F-9C1876420DA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ea typeface="MS PGothic" pitchFamily="34" charset="-128"/>
              </a:rPr>
              <a:t>Way too busy slide… “Retaliation?” am not sure of the context here.. Retaliation by whom? I think retaliation is wrong word… possibly deterrent?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2A723-BF08-4A46-8355-58077C79B18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01589-A0BD-4FB8-920C-5A956AA2AA8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3A4E8B-40A9-44C2-88B0-285E2D8A605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2B38F3-E1F5-4F12-8AB0-B969060FDB9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7A77-E863-4CFE-8780-7F5262F16AE1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7F48-2275-4FD6-8CE0-EDA4B504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AC16-6688-480C-AA2B-EA0CF6E51540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8F52-682F-4AE4-9478-EF8EFB4B8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A49A-CE15-45E9-96D1-A8701DFEB383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CC10-AED8-4A8E-8535-83544EE3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667D-A329-46ED-9F0D-AB35322D99AF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1A56-810C-4FF5-A831-BF19DAC7F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A1A4-BDEE-4BDB-8A06-0F8AC77EBCD2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7264-C707-43D4-AE8F-D734635A7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E5E7-3CC3-48A3-91B0-D20BDD92A803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89E7-4334-4C62-8B98-096006864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7D7D-EF72-49E7-BE77-9A35B47FC122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11BE6-9DDC-4271-91F0-8021F8D64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737E-472F-4D0A-A900-32DE7D996862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4E8B-5557-40B8-92DE-91A3AF548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C410-1668-4BE6-847C-A2B6F10F8150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9998A-96E5-43E6-B922-3F2592064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1DF5-0FBB-460E-AE13-52D5A7572216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6B24-DFC3-4008-BBDB-B5EEBA6B5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C768-97FD-438E-B121-C3FFFE7039BF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37B82-1285-4E90-82B1-C9CF9C1F5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548F95-7E28-48DA-A0C1-184F70374C4A}" type="datetimeFigureOut">
              <a:rPr lang="en-US"/>
              <a:pPr>
                <a:defRPr/>
              </a:pPr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5BB8F2-367C-4115-801F-E60B1D4A6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security/sa-2009-0001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ann.org/en/security/sa-2009-0002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nn.org/en/public-comment/#ers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Registrars 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Greg </a:t>
            </a:r>
            <a:r>
              <a:rPr lang="en-US" dirty="0" err="1" smtClean="0"/>
              <a:t>Rattray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Chief Internet Security Advisor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ＭＳ Ｐゴシック" pitchFamily="27" charset="-128"/>
                <a:cs typeface="ＭＳ Ｐゴシック" pitchFamily="27" charset="-128"/>
              </a:rPr>
              <a:t>Avalanche Response Successes</a:t>
            </a:r>
            <a:br>
              <a:rPr lang="en-US" dirty="0" smtClean="0">
                <a:ea typeface="ＭＳ Ｐゴシック" pitchFamily="27" charset="-128"/>
                <a:cs typeface="ＭＳ Ｐゴシック" pitchFamily="27" charset="-128"/>
              </a:rPr>
            </a:br>
            <a:endParaRPr lang="en-US" sz="2667" dirty="0" smtClean="0"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err="1" smtClean="0">
                <a:ea typeface="ＭＳ Ｐゴシック" pitchFamily="27" charset="-128"/>
                <a:cs typeface="ＭＳ Ｐゴシック" pitchFamily="27" charset="-128"/>
              </a:rPr>
              <a:t>InterDomain.es</a:t>
            </a:r>
            <a:endParaRPr lang="en-US" sz="3000" dirty="0" smtClean="0">
              <a:ea typeface="ＭＳ Ｐゴシック" pitchFamily="27" charset="-128"/>
              <a:cs typeface="ＭＳ Ｐゴシック" pitchFamily="27" charset="-128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Dozens of domains daily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Overwhelming complaint calls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Implement unique registration process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 smtClean="0">
                <a:ea typeface="ＭＳ Ｐゴシック" pitchFamily="27" charset="-128"/>
              </a:rPr>
              <a:t>New accounts get an SMS verification message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All abuse disappears overnight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endParaRPr lang="en-US" sz="26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ＭＳ Ｐゴシック" pitchFamily="27" charset="-128"/>
                <a:cs typeface="ＭＳ Ｐゴシック" pitchFamily="27" charset="-128"/>
              </a:rPr>
              <a:t>Attacks against .UK registrars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err="1" smtClean="0"/>
              <a:t>Nominet</a:t>
            </a:r>
            <a:r>
              <a:rPr lang="en-US" sz="2600" dirty="0" smtClean="0"/>
              <a:t> steps in to work with registrars on response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Gets times down to a few hours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 smtClean="0"/>
              <a:t>.UK temporarily ceases to be hit by Avalanche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078538" y="6188075"/>
            <a:ext cx="2878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ea typeface="MS PGothic" pitchFamily="34" charset="-128"/>
              </a:rPr>
              <a:t>(Information Source : APWG)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Situation awareness information sharing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ICANN security team sent out situation awareness bulletins to DNS registration  community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Potential attack against </a:t>
            </a:r>
            <a:r>
              <a:rPr lang="en-US" dirty="0" err="1" smtClean="0"/>
              <a:t>ccTLD</a:t>
            </a:r>
            <a:r>
              <a:rPr lang="en-US" dirty="0" smtClean="0"/>
              <a:t> Registration Systems (Published 13 July 2009)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hlinkClick r:id="rId3"/>
              </a:rPr>
              <a:t>http://www.icann.org/en/security/sa-2009-0001.htm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High volume criminal phishing attack known as Avalanche the delivery method for the Zeus </a:t>
            </a:r>
            <a:r>
              <a:rPr lang="en-US" dirty="0" err="1" smtClean="0"/>
              <a:t>botnet</a:t>
            </a:r>
            <a:r>
              <a:rPr lang="en-US" dirty="0" smtClean="0"/>
              <a:t> infector (Published 6 October 2009)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hlinkClick r:id="rId4"/>
              </a:rPr>
              <a:t>http://www.icann.org/en/security/sa-2009-0002.htm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ヒラギノ角ゴ Pro W3"/>
                <a:cs typeface="ヒラギノ角ゴ Pro W3"/>
              </a:rPr>
              <a:t>ERSR Process – gTLD Registries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343400"/>
          </a:xfrm>
        </p:spPr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Security incidents – ongoing issue for registries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Genesis – Conficker 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Request process – contractual relief; online form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ICANN response process (see flowchart)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Public comment open thru 16 November</a:t>
            </a:r>
          </a:p>
          <a:p>
            <a:pPr lvl="1"/>
            <a:r>
              <a:rPr lang="en-US" sz="2000" smtClean="0">
                <a:hlinkClick r:id="rId2"/>
              </a:rPr>
              <a:t>http://www.icann.org/en/public-comment/#ersr</a:t>
            </a:r>
            <a:endParaRPr lang="en-US" sz="2000" smtClean="0"/>
          </a:p>
          <a:p>
            <a:pPr lvl="1">
              <a:buFont typeface="Arial" charset="0"/>
              <a:buNone/>
            </a:pPr>
            <a:endParaRPr lang="en-US" sz="2000" smtClean="0"/>
          </a:p>
          <a:p>
            <a:endParaRPr lang="en-US" smtClean="0">
              <a:ea typeface="ヒラギノ角ゴ Pro W3"/>
              <a:cs typeface="ヒラギノ角ゴ Pro W3"/>
            </a:endParaRPr>
          </a:p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>
                <a:ea typeface="ヒラギノ角ゴ Pro W3" pitchFamily="27" charset="-128"/>
                <a:cs typeface="ヒラギノ角ゴ Pro W3" pitchFamily="27" charset="-128"/>
              </a:rPr>
              <a:t>October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smtClean="0">
                <a:ea typeface="ヒラギノ角ゴ Pro W3"/>
                <a:cs typeface="ヒラギノ角ゴ Pro W3"/>
              </a:rPr>
              <a:t>DNS Collaborative Response Process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343400"/>
          </a:xfrm>
        </p:spPr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Events that threaten systemic security, stability and resiliency of the DNS</a:t>
            </a:r>
          </a:p>
          <a:p>
            <a:pPr lvl="1"/>
            <a:r>
              <a:rPr lang="en-US" sz="2000" smtClean="0"/>
              <a:t>Events and incidents where the DNS or registration services are exploited and/or misdirected on a large scale attacks where the name service or domain registration service is used to facilitate attacks, or where the DNS infrastructure or registrations services are the targets of malicious activity</a:t>
            </a:r>
          </a:p>
          <a:p>
            <a:r>
              <a:rPr lang="en-US" sz="2400" smtClean="0">
                <a:ea typeface="ヒラギノ角ゴ Pro W3"/>
                <a:cs typeface="ヒラギノ角ゴ Pro W3"/>
              </a:rPr>
              <a:t>Security team contact point – security-ops@icann.org</a:t>
            </a:r>
          </a:p>
          <a:p>
            <a:pPr lvl="1"/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Registrar Community and</a:t>
            </a:r>
            <a:br>
              <a:rPr lang="en-US" dirty="0" smtClean="0"/>
            </a:br>
            <a:r>
              <a:rPr lang="en-US" dirty="0" smtClean="0"/>
              <a:t>DNS Security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we need an ERSR for registrars</a:t>
            </a:r>
          </a:p>
          <a:p>
            <a:r>
              <a:rPr lang="en-US" smtClean="0"/>
              <a:t>How can ICANN enhance security posture of registrars? </a:t>
            </a:r>
          </a:p>
          <a:p>
            <a:pPr lvl="1"/>
            <a:r>
              <a:rPr lang="en-US" smtClean="0"/>
              <a:t>Info sharing? Best Practices? Training?</a:t>
            </a:r>
          </a:p>
          <a:p>
            <a:pPr lvl="1"/>
            <a:r>
              <a:rPr lang="en-US" smtClean="0"/>
              <a:t>Sessions with registrar technical security people?</a:t>
            </a:r>
          </a:p>
          <a:p>
            <a:pPr lvl="1"/>
            <a:r>
              <a:rPr lang="en-US" smtClean="0"/>
              <a:t>Do we need a DNS CERT?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1" descr="106952488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lum bright="20000"/>
          </a:blip>
          <a:srcRect/>
          <a:stretch>
            <a:fillRect/>
          </a:stretch>
        </p:blipFill>
        <p:spPr bwMode="auto">
          <a:xfrm>
            <a:off x="2895600" y="2362200"/>
            <a:ext cx="7010400" cy="52578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200" b="1" smtClean="0">
                <a:ea typeface="MS PGothic" pitchFamily="34" charset="-128"/>
              </a:rPr>
              <a:t>The Internet as an Ecosystem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114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ＭＳ Ｐゴシック" charset="-128"/>
              </a:rPr>
              <a:t>Built as experiment; now part of everyday life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400" b="1" i="1" smtClean="0">
                <a:solidFill>
                  <a:schemeClr val="tx2"/>
                </a:solidFill>
                <a:ea typeface="ＭＳ Ｐゴシック" charset="-128"/>
              </a:rPr>
              <a:t>Assumed benign, cooperative users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ＭＳ Ｐゴシック" charset="-128"/>
              </a:rPr>
              <a:t>Now involves a wide variety of systems,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ea typeface="ＭＳ Ｐゴシック" charset="-128"/>
              </a:rPr>
              <a:t>stakeholders, opportunities &amp; risks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ＭＳ Ｐゴシック" charset="-128"/>
              </a:rPr>
              <a:t>Governments, corporations, civil society, criminals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smtClean="0">
                <a:solidFill>
                  <a:srgbClr val="C00000"/>
                </a:solidFill>
                <a:ea typeface="ＭＳ Ｐゴシック" charset="-128"/>
              </a:rPr>
              <a:t>Malicious actors now use Internet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ＭＳ Ｐゴシック" charset="-128"/>
              </a:rPr>
              <a:t>Growing centers of gravity – economically, socially, militarily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ＭＳ Ｐゴシック" charset="-128"/>
              </a:rPr>
              <a:t>Anonymity &amp; ability to leverage 3</a:t>
            </a:r>
            <a:r>
              <a:rPr lang="en-US" sz="2400" baseline="30000" smtClean="0">
                <a:ea typeface="ＭＳ Ｐゴシック" charset="-128"/>
              </a:rPr>
              <a:t>rd</a:t>
            </a:r>
            <a:r>
              <a:rPr lang="en-US" sz="2400" smtClean="0">
                <a:ea typeface="ＭＳ Ｐゴシック" charset="-128"/>
              </a:rPr>
              <a:t> Parties for Bad Acts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ＭＳ Ｐゴシック" charset="-128"/>
              </a:rPr>
              <a:t>Underground economy is developed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en-US" sz="2800" smtClean="0">
              <a:ea typeface="ＭＳ Ｐゴシック" charset="-128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smtClean="0">
              <a:ea typeface="ＭＳ Ｐゴシック" charset="-128"/>
            </a:endParaRPr>
          </a:p>
        </p:txBody>
      </p:sp>
      <p:pic>
        <p:nvPicPr>
          <p:cNvPr id="6149" name="Picture 4" descr="postel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>
            <a:off x="7010400" y="1219200"/>
            <a:ext cx="1752600" cy="223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Bot Nets and Complexity of Attacks</a:t>
            </a:r>
          </a:p>
        </p:txBody>
      </p:sp>
      <p:grpSp>
        <p:nvGrpSpPr>
          <p:cNvPr id="17410" name="Group 13"/>
          <p:cNvGrpSpPr>
            <a:grpSpLocks/>
          </p:cNvGrpSpPr>
          <p:nvPr/>
        </p:nvGrpSpPr>
        <p:grpSpPr bwMode="auto">
          <a:xfrm>
            <a:off x="1447800" y="3733800"/>
            <a:ext cx="685800" cy="381000"/>
            <a:chOff x="1600200" y="2133600"/>
            <a:chExt cx="1143000" cy="381000"/>
          </a:xfrm>
        </p:grpSpPr>
        <p:sp>
          <p:nvSpPr>
            <p:cNvPr id="7" name="Rectangle 6"/>
            <p:cNvSpPr/>
            <p:nvPr/>
          </p:nvSpPr>
          <p:spPr>
            <a:xfrm>
              <a:off x="1676930" y="2133600"/>
              <a:ext cx="106627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454" name="TextBox 5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 Bot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0" y="4343400"/>
            <a:ext cx="1905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DNS resolution</a:t>
            </a:r>
          </a:p>
        </p:txBody>
      </p:sp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4724400" y="1524000"/>
            <a:ext cx="1371600" cy="381000"/>
            <a:chOff x="1659467" y="2133600"/>
            <a:chExt cx="1219200" cy="381000"/>
          </a:xfrm>
        </p:grpSpPr>
        <p:sp>
          <p:nvSpPr>
            <p:cNvPr id="19" name="Rectangle 18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452" name="TextBox 19"/>
            <p:cNvSpPr txBox="1">
              <a:spLocks noChangeArrowheads="1"/>
            </p:cNvSpPr>
            <p:nvPr/>
          </p:nvSpPr>
          <p:spPr bwMode="auto">
            <a:xfrm>
              <a:off x="1659467" y="213360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Bot Code</a:t>
              </a:r>
            </a:p>
          </p:txBody>
        </p:sp>
      </p:grpSp>
      <p:grpSp>
        <p:nvGrpSpPr>
          <p:cNvPr id="17413" name="Group 23"/>
          <p:cNvGrpSpPr>
            <a:grpSpLocks/>
          </p:cNvGrpSpPr>
          <p:nvPr/>
        </p:nvGrpSpPr>
        <p:grpSpPr bwMode="auto">
          <a:xfrm>
            <a:off x="2895600" y="1524000"/>
            <a:ext cx="1219200" cy="381000"/>
            <a:chOff x="1600200" y="2133600"/>
            <a:chExt cx="1219200" cy="381000"/>
          </a:xfrm>
        </p:grpSpPr>
        <p:sp>
          <p:nvSpPr>
            <p:cNvPr id="25" name="Rectangle 24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450" name="TextBox 25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Bot Code 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438400" y="4419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Routing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10000" y="24384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Botnet Developer</a:t>
            </a:r>
          </a:p>
        </p:txBody>
      </p:sp>
      <p:grpSp>
        <p:nvGrpSpPr>
          <p:cNvPr id="17416" name="Group 28"/>
          <p:cNvGrpSpPr>
            <a:grpSpLocks/>
          </p:cNvGrpSpPr>
          <p:nvPr/>
        </p:nvGrpSpPr>
        <p:grpSpPr bwMode="auto">
          <a:xfrm>
            <a:off x="3657600" y="3581400"/>
            <a:ext cx="914400" cy="381000"/>
            <a:chOff x="1600200" y="2133600"/>
            <a:chExt cx="1143000" cy="381000"/>
          </a:xfrm>
        </p:grpSpPr>
        <p:sp>
          <p:nvSpPr>
            <p:cNvPr id="30" name="Rectangle 29"/>
            <p:cNvSpPr/>
            <p:nvPr/>
          </p:nvSpPr>
          <p:spPr>
            <a:xfrm>
              <a:off x="1675606" y="2133600"/>
              <a:ext cx="106759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448" name="TextBox 30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  Bot</a:t>
              </a:r>
            </a:p>
          </p:txBody>
        </p:sp>
      </p:grpSp>
      <p:grpSp>
        <p:nvGrpSpPr>
          <p:cNvPr id="17417" name="Group 31"/>
          <p:cNvGrpSpPr>
            <a:grpSpLocks/>
          </p:cNvGrpSpPr>
          <p:nvPr/>
        </p:nvGrpSpPr>
        <p:grpSpPr bwMode="auto">
          <a:xfrm>
            <a:off x="2286000" y="3657600"/>
            <a:ext cx="1143000" cy="381000"/>
            <a:chOff x="1600200" y="2133600"/>
            <a:chExt cx="1143000" cy="381000"/>
          </a:xfrm>
        </p:grpSpPr>
        <p:sp>
          <p:nvSpPr>
            <p:cNvPr id="33" name="Rectangle 32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446" name="TextBox 33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 Bot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667000" y="5181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Target(s)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9200" y="3048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Bot Controller</a:t>
            </a:r>
          </a:p>
        </p:txBody>
      </p:sp>
      <p:grpSp>
        <p:nvGrpSpPr>
          <p:cNvPr id="17420" name="Group 36"/>
          <p:cNvGrpSpPr>
            <a:grpSpLocks/>
          </p:cNvGrpSpPr>
          <p:nvPr/>
        </p:nvGrpSpPr>
        <p:grpSpPr bwMode="auto">
          <a:xfrm>
            <a:off x="2590800" y="2971800"/>
            <a:ext cx="685800" cy="381000"/>
            <a:chOff x="1600200" y="2133600"/>
            <a:chExt cx="1143000" cy="381000"/>
          </a:xfrm>
        </p:grpSpPr>
        <p:sp>
          <p:nvSpPr>
            <p:cNvPr id="38" name="Rectangle 37"/>
            <p:cNvSpPr/>
            <p:nvPr/>
          </p:nvSpPr>
          <p:spPr>
            <a:xfrm>
              <a:off x="1676930" y="2133600"/>
              <a:ext cx="106627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FFFFFF"/>
                  </a:solidFill>
                  <a:ea typeface="Arial" charset="0"/>
                  <a:cs typeface="Arial" charset="0"/>
                </a:rPr>
                <a:t>C2</a:t>
              </a:r>
            </a:p>
          </p:txBody>
        </p:sp>
        <p:sp>
          <p:nvSpPr>
            <p:cNvPr id="17444" name="TextBox 38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010400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Attacker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4762500" y="3771900"/>
            <a:ext cx="838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4185443" y="3967957"/>
            <a:ext cx="392113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3276600" y="3155950"/>
            <a:ext cx="1676400" cy="165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552700" y="4152900"/>
            <a:ext cx="30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81200" y="4114800"/>
            <a:ext cx="4572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7" idx="3"/>
          </p:cNvCxnSpPr>
          <p:nvPr/>
        </p:nvCxnSpPr>
        <p:spPr>
          <a:xfrm rot="5400000">
            <a:off x="3429000" y="4114800"/>
            <a:ext cx="6096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2971800" y="4953000"/>
            <a:ext cx="304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V="1">
            <a:off x="2133600" y="3352800"/>
            <a:ext cx="5334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756694" y="3480594"/>
            <a:ext cx="315912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276600" y="3352800"/>
            <a:ext cx="6096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2"/>
          </p:cNvCxnSpPr>
          <p:nvPr/>
        </p:nvCxnSpPr>
        <p:spPr>
          <a:xfrm rot="5400000">
            <a:off x="2895600" y="1790700"/>
            <a:ext cx="838200" cy="304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2971800" y="3048000"/>
            <a:ext cx="1828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4114800" y="3048000"/>
            <a:ext cx="685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4800600" y="1981200"/>
            <a:ext cx="5334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733800" y="1905000"/>
            <a:ext cx="685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" idx="1"/>
          </p:cNvCxnSpPr>
          <p:nvPr/>
        </p:nvCxnSpPr>
        <p:spPr>
          <a:xfrm rot="10800000">
            <a:off x="3048000" y="4114800"/>
            <a:ext cx="1524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981200" y="4114800"/>
            <a:ext cx="25908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9" name="TextBox 85"/>
          <p:cNvSpPr txBox="1">
            <a:spLocks noChangeArrowheads="1"/>
          </p:cNvSpPr>
          <p:nvPr/>
        </p:nvSpPr>
        <p:spPr bwMode="auto">
          <a:xfrm>
            <a:off x="7010400" y="2971800"/>
            <a:ext cx="1752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Multiple purposes;</a:t>
            </a:r>
          </a:p>
          <a:p>
            <a:r>
              <a:rPr lang="en-US" sz="2000">
                <a:latin typeface="Calibri" pitchFamily="34" charset="0"/>
              </a:rPr>
              <a:t>Possibly no</a:t>
            </a:r>
          </a:p>
          <a:p>
            <a:r>
              <a:rPr lang="en-US" sz="2000">
                <a:latin typeface="Calibri" pitchFamily="34" charset="0"/>
              </a:rPr>
              <a:t>digital</a:t>
            </a:r>
          </a:p>
          <a:p>
            <a:r>
              <a:rPr lang="en-US" sz="2000">
                <a:latin typeface="Calibri" pitchFamily="34" charset="0"/>
              </a:rPr>
              <a:t>connection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7440" name="TextBox 86"/>
          <p:cNvSpPr txBox="1">
            <a:spLocks noChangeArrowheads="1"/>
          </p:cNvSpPr>
          <p:nvPr/>
        </p:nvSpPr>
        <p:spPr bwMode="auto">
          <a:xfrm>
            <a:off x="4876800" y="4953000"/>
            <a:ext cx="4267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Who’s responsible?  </a:t>
            </a:r>
          </a:p>
          <a:p>
            <a:r>
              <a:rPr lang="en-US">
                <a:latin typeface="Calibri" pitchFamily="34" charset="0"/>
              </a:rPr>
              <a:t>Who should be part of a cooperative mitigation and defense?</a:t>
            </a:r>
          </a:p>
          <a:p>
            <a:r>
              <a:rPr lang="en-US">
                <a:latin typeface="Calibri" pitchFamily="34" charset="0"/>
              </a:rPr>
              <a:t>Who should be in a investigation/legal enforcement?</a:t>
            </a:r>
          </a:p>
        </p:txBody>
      </p:sp>
      <p:sp>
        <p:nvSpPr>
          <p:cNvPr id="17441" name="TextBox 64"/>
          <p:cNvSpPr txBox="1">
            <a:spLocks noChangeArrowheads="1"/>
          </p:cNvSpPr>
          <p:nvPr/>
        </p:nvSpPr>
        <p:spPr bwMode="auto">
          <a:xfrm>
            <a:off x="0" y="1676400"/>
            <a:ext cx="2895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Actors Involved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Code Developers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Botnet Developer (t = X)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Bot Controller (t = Y)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Owners of assets </a:t>
            </a:r>
          </a:p>
          <a:p>
            <a:r>
              <a:rPr lang="en-US">
                <a:latin typeface="Calibri" pitchFamily="34" charset="0"/>
              </a:rPr>
              <a:t>   ( C2 and bots)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DNS operators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ISPs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Target (s)</a:t>
            </a:r>
          </a:p>
          <a:p>
            <a:r>
              <a:rPr lang="en-US">
                <a:latin typeface="Calibri" pitchFamily="34" charset="0"/>
              </a:rPr>
              <a:t>(to include</a:t>
            </a:r>
          </a:p>
          <a:p>
            <a:r>
              <a:rPr lang="en-US">
                <a:latin typeface="Calibri" pitchFamily="34" charset="0"/>
              </a:rPr>
              <a:t>firewall, IDS, proxies, targeted network asset</a:t>
            </a:r>
          </a:p>
        </p:txBody>
      </p:sp>
      <p:sp>
        <p:nvSpPr>
          <p:cNvPr id="17442" name="TextBox 53"/>
          <p:cNvSpPr txBox="1">
            <a:spLocks noChangeArrowheads="1"/>
          </p:cNvSpPr>
          <p:nvPr/>
        </p:nvSpPr>
        <p:spPr bwMode="auto">
          <a:xfrm>
            <a:off x="381000" y="6172200"/>
            <a:ext cx="396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Attack the swamps, not the fever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MS PGothic" pitchFamily="34" charset="-128"/>
              </a:rPr>
              <a:t>Exploitation or misuse against domain registration services </a:t>
            </a:r>
            <a:endParaRPr lang="en-US" sz="360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ea typeface="MS PGothic" pitchFamily="34" charset="-128"/>
              </a:rPr>
              <a:t>Major Hacking Attacks against domain registration accounts around April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DomainZ</a:t>
            </a:r>
          </a:p>
          <a:p>
            <a:pPr lvl="1"/>
            <a:r>
              <a:rPr lang="en-US" smtClean="0"/>
              <a:t>5 ccTLD operators</a:t>
            </a:r>
          </a:p>
          <a:p>
            <a:pPr lvl="1"/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Line Callout 2 (Accent Bar) 3"/>
          <p:cNvSpPr>
            <a:spLocks/>
          </p:cNvSpPr>
          <p:nvPr/>
        </p:nvSpPr>
        <p:spPr bwMode="auto">
          <a:xfrm>
            <a:off x="5130800" y="2551113"/>
            <a:ext cx="2590800" cy="3276600"/>
          </a:xfrm>
          <a:prstGeom prst="accentCallout2">
            <a:avLst>
              <a:gd name="adj1" fmla="val 25282"/>
              <a:gd name="adj2" fmla="val -6130"/>
              <a:gd name="adj3" fmla="val 16574"/>
              <a:gd name="adj4" fmla="val -27134"/>
              <a:gd name="adj5" fmla="val 24340"/>
              <a:gd name="adj6" fmla="val -93194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Also victimized: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Coca-Cola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Fanta</a:t>
            </a:r>
            <a:endParaRPr lang="en-US" sz="2400" dirty="0">
              <a:solidFill>
                <a:srgbClr val="FFFFFF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F-secure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HSBC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Microsoft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Sony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Xerox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48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163513"/>
            <a:ext cx="526256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3276600"/>
            <a:ext cx="53641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5260975" y="695325"/>
            <a:ext cx="31623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Targeted SQL injection to registration management server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Take-over domain account</a:t>
            </a:r>
          </a:p>
          <a:p>
            <a:r>
              <a:rPr lang="en-US">
                <a:latin typeface="Calibri" pitchFamily="34" charset="0"/>
              </a:rPr>
              <a:t>Assign new nameservers</a:t>
            </a:r>
          </a:p>
          <a:p>
            <a:r>
              <a:rPr lang="en-US">
                <a:latin typeface="Calibri" pitchFamily="34" charset="0"/>
              </a:rPr>
              <a:t>Point A record to defacement</a:t>
            </a:r>
          </a:p>
        </p:txBody>
      </p:sp>
      <p:sp>
        <p:nvSpPr>
          <p:cNvPr id="10" name="Bent Arrow 9"/>
          <p:cNvSpPr/>
          <p:nvPr/>
        </p:nvSpPr>
        <p:spPr>
          <a:xfrm rot="5400000">
            <a:off x="5291138" y="2517775"/>
            <a:ext cx="814387" cy="86836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What do these incidents reveal?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sz="3200" dirty="0" smtClean="0">
                <a:ea typeface="ＭＳ Ｐゴシック" charset="-128"/>
                <a:cs typeface="ＭＳ Ｐゴシック" charset="-128"/>
              </a:rPr>
              <a:t>(from SAC040 study)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MS PGothic" pitchFamily="34" charset="-128"/>
              </a:rPr>
              <a:t>All an attacker needs to gain control of an entire domain name portfolio is a user account and password </a:t>
            </a:r>
          </a:p>
          <a:p>
            <a:pPr lvl="1"/>
            <a:r>
              <a:rPr lang="en-US" sz="2000" smtClean="0"/>
              <a:t>Guess, phish, or socially engineer a single point of contact</a:t>
            </a:r>
          </a:p>
          <a:p>
            <a:pPr lvl="1"/>
            <a:r>
              <a:rPr lang="en-US" sz="2000" smtClean="0"/>
              <a:t>Attackers also scan registrar account login portals for web application vulnerabilities</a:t>
            </a:r>
          </a:p>
          <a:p>
            <a:pPr lvl="1"/>
            <a:r>
              <a:rPr lang="en-US" sz="2000" smtClean="0"/>
              <a:t>Attacker can change contact and DNS information of </a:t>
            </a:r>
            <a:r>
              <a:rPr lang="en-US" sz="2000" b="1" smtClean="0"/>
              <a:t>ALL </a:t>
            </a:r>
            <a:r>
              <a:rPr lang="en-US" sz="2000" smtClean="0"/>
              <a:t>domains in the account</a:t>
            </a:r>
          </a:p>
          <a:p>
            <a:r>
              <a:rPr lang="en-US" sz="2000" smtClean="0">
                <a:ea typeface="MS PGothic" pitchFamily="34" charset="-128"/>
              </a:rPr>
              <a:t>Email may be only method registrar employs to notify a registrant of account activity</a:t>
            </a:r>
          </a:p>
          <a:p>
            <a:pPr lvl="1"/>
            <a:r>
              <a:rPr lang="en-US" sz="2000" smtClean="0"/>
              <a:t>Attackers know this and block delivery to registrant by altering DNS configuration </a:t>
            </a:r>
          </a:p>
          <a:p>
            <a:r>
              <a:rPr lang="en-US" sz="2000" smtClean="0">
                <a:ea typeface="MS PGothic" pitchFamily="34" charset="-128"/>
              </a:rPr>
              <a:t>Recovery from DNS configuration abuse is slow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MS PGothic" pitchFamily="34" charset="-128"/>
              </a:rPr>
              <a:t>Recommendations</a:t>
            </a:r>
            <a:br>
              <a:rPr lang="en-US" sz="4000" smtClean="0">
                <a:ea typeface="MS PGothic" pitchFamily="34" charset="-128"/>
              </a:rPr>
            </a:br>
            <a:r>
              <a:rPr lang="en-US" sz="2800" smtClean="0">
                <a:ea typeface="MS PGothic" pitchFamily="34" charset="-128"/>
              </a:rPr>
              <a:t>(from SAC040 study)</a:t>
            </a:r>
            <a:endParaRPr lang="en-US" sz="280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>
                <a:ea typeface="MS PGothic" pitchFamily="34" charset="-128"/>
              </a:rPr>
              <a:t>Registrars: offer more protection against registration exploitation or misuse</a:t>
            </a:r>
          </a:p>
          <a:p>
            <a:pPr lvl="1"/>
            <a:r>
              <a:rPr lang="en-US" sz="2000" smtClean="0"/>
              <a:t>Complement existing measures to protect domain accounts with security measures identified in the SSAC report </a:t>
            </a:r>
            <a:endParaRPr lang="en-GB" sz="2000" smtClean="0"/>
          </a:p>
          <a:p>
            <a:r>
              <a:rPr lang="en-US" sz="2400" smtClean="0">
                <a:ea typeface="MS PGothic" pitchFamily="34" charset="-128"/>
              </a:rPr>
              <a:t>Registrars: make information describing measures to protect domain accounts more accessible to customers</a:t>
            </a:r>
          </a:p>
          <a:p>
            <a:r>
              <a:rPr lang="en-US" sz="2400" smtClean="0">
                <a:ea typeface="MS PGothic" pitchFamily="34" charset="-128"/>
              </a:rPr>
              <a:t>Registrars: consider a voluntary, independent security</a:t>
            </a:r>
            <a:br>
              <a:rPr lang="en-US" sz="2400" smtClean="0">
                <a:ea typeface="MS PGothic" pitchFamily="34" charset="-128"/>
              </a:rPr>
            </a:br>
            <a:r>
              <a:rPr lang="en-US" sz="2400" smtClean="0">
                <a:ea typeface="MS PGothic" pitchFamily="34" charset="-128"/>
              </a:rPr>
              <a:t>audit as a component of self-imposed security due diligence</a:t>
            </a:r>
          </a:p>
          <a:p>
            <a:r>
              <a:rPr lang="en-US" sz="2400" smtClean="0">
                <a:ea typeface="MS PGothic" pitchFamily="34" charset="-128"/>
              </a:rPr>
              <a:t>ICANN: consider whether a trusted security mark programs would improve registration services security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Avalanche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858836" y="1574055"/>
          <a:ext cx="7660955" cy="455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208713" y="628491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(Information Source : APWG)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Avalanche the delivery method for the Zeus botnet infector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5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pattern seen with Avalanche involves targeting vary registrars/resellers, but also targeting a small number of other </a:t>
            </a:r>
            <a:r>
              <a:rPr lang="en-US" dirty="0" smtClean="0">
                <a:solidFill>
                  <a:srgbClr val="000000"/>
                </a:solidFill>
              </a:rPr>
              <a:t>providers to test their suitability for future attacks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Fast Flux Domain Hosting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Attacking commercial banking platforms of over 40 financial institutions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Registrars that harden themselves against abuse see sharp reductions in volume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700</Words>
  <Application>Microsoft Office PowerPoint</Application>
  <PresentationFormat>On-screen Show (4:3)</PresentationFormat>
  <Paragraphs>136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MS PGothic</vt:lpstr>
      <vt:lpstr>ヒラギノ角ゴ Pro W3</vt:lpstr>
      <vt:lpstr>Office Theme</vt:lpstr>
      <vt:lpstr>Registrars and Security</vt:lpstr>
      <vt:lpstr>The Internet as an Ecosystem</vt:lpstr>
      <vt:lpstr>Bot Nets and Complexity of Attacks</vt:lpstr>
      <vt:lpstr>Exploitation or misuse against domain registration services </vt:lpstr>
      <vt:lpstr>Slide 5</vt:lpstr>
      <vt:lpstr>What do these incidents reveal? (from SAC040 study)</vt:lpstr>
      <vt:lpstr>Recommendations (from SAC040 study)</vt:lpstr>
      <vt:lpstr>Avalanche</vt:lpstr>
      <vt:lpstr>Avalanche the delivery method for the Zeus botnet infector</vt:lpstr>
      <vt:lpstr>Avalanche Response Successes </vt:lpstr>
      <vt:lpstr>Situation awareness information sharing </vt:lpstr>
      <vt:lpstr>ERSR Process – gTLD Registries</vt:lpstr>
      <vt:lpstr>DNS Collaborative Response Process</vt:lpstr>
      <vt:lpstr>Registrar Community and DNS Security</vt:lpstr>
    </vt:vector>
  </TitlesOfParts>
  <Company>ICANN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Registrars and Security</dc:title>
  <dc:creator>ICANN ICANN</dc:creator>
  <cp:lastModifiedBy>mserlin</cp:lastModifiedBy>
  <cp:revision>2</cp:revision>
  <dcterms:created xsi:type="dcterms:W3CDTF">2009-10-25T06:10:51Z</dcterms:created>
  <dcterms:modified xsi:type="dcterms:W3CDTF">2009-10-27T07:24:28Z</dcterms:modified>
</cp:coreProperties>
</file>